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1034" r:id="rId6"/>
    <p:sldId id="1051" r:id="rId7"/>
    <p:sldId id="1052" r:id="rId8"/>
    <p:sldId id="1046" r:id="rId9"/>
    <p:sldId id="264" r:id="rId10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1A54A1-E774-D82B-E4C8-8CD2D737E1A5}" name="Fanny Rose" initials="FR" userId="S::frose@haute-yamaska.ca::60e46be1-f6ee-4785-a5d5-9a6a04f6c3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C3E97F-BC2E-4280-A8D3-37DC03264B91}" v="281" dt="2025-08-25T19:49:16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247" autoAdjust="0"/>
  </p:normalViewPr>
  <p:slideViewPr>
    <p:cSldViewPr snapToGrid="0">
      <p:cViewPr varScale="1">
        <p:scale>
          <a:sx n="78" d="100"/>
          <a:sy n="78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hyperlink" Target="Haute-yamaska.c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aute-yamaska.ca" TargetMode="External"/><Relationship Id="rId7" Type="http://schemas.openxmlformats.org/officeDocument/2006/relationships/image" Target="../media/image11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ADCC5-AF78-45BA-9332-19EED14CCE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8976CD-10E1-4890-A04B-34D74CAB1D17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Le formulaire de demande et le règlement complet encadrant le programme sont disponibles sur le site de la MRC à : </a:t>
          </a:r>
          <a:r>
            <a:rPr lang="fr-CA" b="1" dirty="0">
              <a:hlinkClick xmlns:r="http://schemas.openxmlformats.org/officeDocument/2006/relationships" r:id="rId1" action="ppaction://hlinkfile"/>
            </a:rPr>
            <a:t>Haute-yamaska.ca</a:t>
          </a:r>
          <a:endParaRPr lang="en-US" b="1" dirty="0"/>
        </a:p>
      </dgm:t>
    </dgm:pt>
    <dgm:pt modelId="{2692A4EB-4D89-401C-8D38-DDDA9D9EB3F5}" type="parTrans" cxnId="{8E3C0058-28AF-4004-AB11-452892DE14E4}">
      <dgm:prSet/>
      <dgm:spPr/>
      <dgm:t>
        <a:bodyPr/>
        <a:lstStyle/>
        <a:p>
          <a:endParaRPr lang="en-US"/>
        </a:p>
      </dgm:t>
    </dgm:pt>
    <dgm:pt modelId="{EDFBF850-3B5B-439E-B253-9AFFC460C274}" type="sibTrans" cxnId="{8E3C0058-28AF-4004-AB11-452892DE14E4}">
      <dgm:prSet/>
      <dgm:spPr/>
      <dgm:t>
        <a:bodyPr/>
        <a:lstStyle/>
        <a:p>
          <a:endParaRPr lang="en-US"/>
        </a:p>
      </dgm:t>
    </dgm:pt>
    <dgm:pt modelId="{05837C5C-410D-475F-AC1B-6A91320E07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Pour </a:t>
          </a:r>
          <a:r>
            <a:rPr lang="en-US" dirty="0" err="1"/>
            <a:t>être</a:t>
          </a:r>
          <a:r>
            <a:rPr lang="en-US" dirty="0"/>
            <a:t> admissible au </a:t>
          </a:r>
          <a:r>
            <a:rPr lang="en-US" dirty="0" err="1"/>
            <a:t>programme</a:t>
          </a:r>
          <a:r>
            <a:rPr lang="en-US" dirty="0"/>
            <a:t> le </a:t>
          </a:r>
          <a:r>
            <a:rPr lang="en-US" dirty="0" err="1"/>
            <a:t>demandeur</a:t>
          </a:r>
          <a:r>
            <a:rPr lang="en-US" dirty="0"/>
            <a:t> doit </a:t>
          </a:r>
          <a:r>
            <a:rPr lang="en-US" dirty="0" err="1"/>
            <a:t>avoir</a:t>
          </a:r>
          <a:r>
            <a:rPr lang="en-US" dirty="0"/>
            <a:t> </a:t>
          </a:r>
          <a:r>
            <a:rPr lang="en-US" dirty="0" err="1"/>
            <a:t>une</a:t>
          </a:r>
          <a:r>
            <a:rPr lang="en-US" dirty="0"/>
            <a:t> </a:t>
          </a:r>
          <a:r>
            <a:rPr lang="en-US" dirty="0" err="1"/>
            <a:t>entreprise</a:t>
          </a:r>
          <a:r>
            <a:rPr lang="en-US" dirty="0"/>
            <a:t> </a:t>
          </a:r>
          <a:r>
            <a:rPr lang="en-US" dirty="0" err="1"/>
            <a:t>agricole</a:t>
          </a:r>
          <a:r>
            <a:rPr lang="en-US" dirty="0"/>
            <a:t> </a:t>
          </a:r>
          <a:r>
            <a:rPr lang="en-US" dirty="0" err="1"/>
            <a:t>ou</a:t>
          </a:r>
          <a:r>
            <a:rPr lang="en-US" dirty="0"/>
            <a:t> </a:t>
          </a:r>
          <a:r>
            <a:rPr lang="en-US" dirty="0" err="1"/>
            <a:t>louer</a:t>
          </a:r>
          <a:r>
            <a:rPr lang="en-US" dirty="0"/>
            <a:t> un </a:t>
          </a:r>
          <a:r>
            <a:rPr lang="en-US" dirty="0" err="1"/>
            <a:t>immmeuble</a:t>
          </a:r>
          <a:r>
            <a:rPr lang="en-US" dirty="0"/>
            <a:t> </a:t>
          </a:r>
          <a:r>
            <a:rPr lang="en-US" dirty="0" err="1"/>
            <a:t>agricole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Haute-Yamaska. </a:t>
          </a:r>
        </a:p>
      </dgm:t>
    </dgm:pt>
    <dgm:pt modelId="{80CC1490-7CF1-4B98-81EC-EA49015608B6}" type="parTrans" cxnId="{18EEEB14-98AB-471F-B9A0-59D70E6B8E1C}">
      <dgm:prSet/>
      <dgm:spPr/>
      <dgm:t>
        <a:bodyPr/>
        <a:lstStyle/>
        <a:p>
          <a:endParaRPr lang="en-US"/>
        </a:p>
      </dgm:t>
    </dgm:pt>
    <dgm:pt modelId="{AC178720-DAA4-4CC6-AA7D-A8EAC70302CD}" type="sibTrans" cxnId="{18EEEB14-98AB-471F-B9A0-59D70E6B8E1C}">
      <dgm:prSet/>
      <dgm:spPr/>
      <dgm:t>
        <a:bodyPr/>
        <a:lstStyle/>
        <a:p>
          <a:endParaRPr lang="en-US"/>
        </a:p>
      </dgm:t>
    </dgm:pt>
    <dgm:pt modelId="{83052CE1-D65E-4308-9E3D-B806D471C1A3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Les demandes d’aide financière doivent être transmises au plus tard </a:t>
          </a:r>
          <a:r>
            <a:rPr lang="fr-CA" b="1" dirty="0"/>
            <a:t>le 31 mars de l’année suivant </a:t>
          </a:r>
          <a:r>
            <a:rPr lang="fr-CA" dirty="0"/>
            <a:t>la réalisation des dépenses admissibles.</a:t>
          </a:r>
          <a:endParaRPr lang="en-US" dirty="0"/>
        </a:p>
      </dgm:t>
    </dgm:pt>
    <dgm:pt modelId="{628F386D-3886-4FC9-805F-4DBE5EE3FA56}" type="parTrans" cxnId="{E997EA90-39F2-473F-B404-7BE94C3686EA}">
      <dgm:prSet/>
      <dgm:spPr/>
      <dgm:t>
        <a:bodyPr/>
        <a:lstStyle/>
        <a:p>
          <a:endParaRPr lang="en-US"/>
        </a:p>
      </dgm:t>
    </dgm:pt>
    <dgm:pt modelId="{A867F1A3-7173-4D5B-943E-AFE43FAA3236}" type="sibTrans" cxnId="{E997EA90-39F2-473F-B404-7BE94C3686EA}">
      <dgm:prSet/>
      <dgm:spPr/>
      <dgm:t>
        <a:bodyPr/>
        <a:lstStyle/>
        <a:p>
          <a:endParaRPr lang="en-US"/>
        </a:p>
      </dgm:t>
    </dgm:pt>
    <dgm:pt modelId="{63C2B710-E186-4F9E-8EE1-594440002151}" type="pres">
      <dgm:prSet presAssocID="{860ADCC5-AF78-45BA-9332-19EED14CCE79}" presName="root" presStyleCnt="0">
        <dgm:presLayoutVars>
          <dgm:dir/>
          <dgm:resizeHandles val="exact"/>
        </dgm:presLayoutVars>
      </dgm:prSet>
      <dgm:spPr/>
    </dgm:pt>
    <dgm:pt modelId="{8FBB7B2C-82A0-4605-9E6F-78B60111070C}" type="pres">
      <dgm:prSet presAssocID="{AA8976CD-10E1-4890-A04B-34D74CAB1D17}" presName="compNode" presStyleCnt="0"/>
      <dgm:spPr/>
    </dgm:pt>
    <dgm:pt modelId="{1B7A4EC8-F32E-42EB-9EDB-B385C84521B1}" type="pres">
      <dgm:prSet presAssocID="{AA8976CD-10E1-4890-A04B-34D74CAB1D17}" presName="bgRect" presStyleLbl="bgShp" presStyleIdx="0" presStyleCnt="3"/>
      <dgm:spPr/>
    </dgm:pt>
    <dgm:pt modelId="{8259AD57-49DE-48EA-92AE-944F1240B85B}" type="pres">
      <dgm:prSet presAssocID="{AA8976CD-10E1-4890-A04B-34D74CAB1D17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éunion"/>
        </a:ext>
      </dgm:extLst>
    </dgm:pt>
    <dgm:pt modelId="{C294CFB2-8F27-425C-965D-9FD5D81CE340}" type="pres">
      <dgm:prSet presAssocID="{AA8976CD-10E1-4890-A04B-34D74CAB1D17}" presName="spaceRect" presStyleCnt="0"/>
      <dgm:spPr/>
    </dgm:pt>
    <dgm:pt modelId="{C83346DD-8C6E-4BD8-B9E5-5F36A51AC9B5}" type="pres">
      <dgm:prSet presAssocID="{AA8976CD-10E1-4890-A04B-34D74CAB1D17}" presName="parTx" presStyleLbl="revTx" presStyleIdx="0" presStyleCnt="3">
        <dgm:presLayoutVars>
          <dgm:chMax val="0"/>
          <dgm:chPref val="0"/>
        </dgm:presLayoutVars>
      </dgm:prSet>
      <dgm:spPr/>
    </dgm:pt>
    <dgm:pt modelId="{C0BB98A2-B450-4222-85B0-68BFC1CDA76E}" type="pres">
      <dgm:prSet presAssocID="{EDFBF850-3B5B-439E-B253-9AFFC460C274}" presName="sibTrans" presStyleCnt="0"/>
      <dgm:spPr/>
    </dgm:pt>
    <dgm:pt modelId="{B9AB80AE-C73E-4F70-88B1-BC1E9456BF09}" type="pres">
      <dgm:prSet presAssocID="{05837C5C-410D-475F-AC1B-6A91320E079C}" presName="compNode" presStyleCnt="0"/>
      <dgm:spPr/>
    </dgm:pt>
    <dgm:pt modelId="{9FDFD588-DC83-428E-B0EB-C3200B4D22ED}" type="pres">
      <dgm:prSet presAssocID="{05837C5C-410D-475F-AC1B-6A91320E079C}" presName="bgRect" presStyleLbl="bgShp" presStyleIdx="1" presStyleCnt="3"/>
      <dgm:spPr/>
    </dgm:pt>
    <dgm:pt modelId="{40434368-294B-4AB2-84B8-A2F9CF64CE5C}" type="pres">
      <dgm:prSet presAssocID="{05837C5C-410D-475F-AC1B-6A91320E079C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DC73B96E-C716-4F49-AC34-7318C1709BB0}" type="pres">
      <dgm:prSet presAssocID="{05837C5C-410D-475F-AC1B-6A91320E079C}" presName="spaceRect" presStyleCnt="0"/>
      <dgm:spPr/>
    </dgm:pt>
    <dgm:pt modelId="{FF65A8C1-A2FD-41BC-A967-C8557918925F}" type="pres">
      <dgm:prSet presAssocID="{05837C5C-410D-475F-AC1B-6A91320E079C}" presName="parTx" presStyleLbl="revTx" presStyleIdx="1" presStyleCnt="3">
        <dgm:presLayoutVars>
          <dgm:chMax val="0"/>
          <dgm:chPref val="0"/>
        </dgm:presLayoutVars>
      </dgm:prSet>
      <dgm:spPr/>
    </dgm:pt>
    <dgm:pt modelId="{131EB523-60CD-41F8-B96B-CD2200A4DB6C}" type="pres">
      <dgm:prSet presAssocID="{AC178720-DAA4-4CC6-AA7D-A8EAC70302CD}" presName="sibTrans" presStyleCnt="0"/>
      <dgm:spPr/>
    </dgm:pt>
    <dgm:pt modelId="{487D39A8-A2B0-4E0C-BE54-A848C1F0C56C}" type="pres">
      <dgm:prSet presAssocID="{83052CE1-D65E-4308-9E3D-B806D471C1A3}" presName="compNode" presStyleCnt="0"/>
      <dgm:spPr/>
    </dgm:pt>
    <dgm:pt modelId="{62214B8E-78EF-4F28-B8A0-298C8128280A}" type="pres">
      <dgm:prSet presAssocID="{83052CE1-D65E-4308-9E3D-B806D471C1A3}" presName="bgRect" presStyleLbl="bgShp" presStyleIdx="2" presStyleCnt="3"/>
      <dgm:spPr/>
    </dgm:pt>
    <dgm:pt modelId="{3533645F-CAA4-47A8-AA90-A7C75BB4D99A}" type="pres">
      <dgm:prSet presAssocID="{83052CE1-D65E-4308-9E3D-B806D471C1A3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gent"/>
        </a:ext>
      </dgm:extLst>
    </dgm:pt>
    <dgm:pt modelId="{F91C29C0-1401-442A-9778-0C1AE7D78581}" type="pres">
      <dgm:prSet presAssocID="{83052CE1-D65E-4308-9E3D-B806D471C1A3}" presName="spaceRect" presStyleCnt="0"/>
      <dgm:spPr/>
    </dgm:pt>
    <dgm:pt modelId="{8AB51972-A3AE-421B-8AA1-99C17502FE2B}" type="pres">
      <dgm:prSet presAssocID="{83052CE1-D65E-4308-9E3D-B806D471C1A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8EEEB14-98AB-471F-B9A0-59D70E6B8E1C}" srcId="{860ADCC5-AF78-45BA-9332-19EED14CCE79}" destId="{05837C5C-410D-475F-AC1B-6A91320E079C}" srcOrd="1" destOrd="0" parTransId="{80CC1490-7CF1-4B98-81EC-EA49015608B6}" sibTransId="{AC178720-DAA4-4CC6-AA7D-A8EAC70302CD}"/>
    <dgm:cxn modelId="{D4619A27-E14F-4795-AB19-45C8E842595A}" type="presOf" srcId="{860ADCC5-AF78-45BA-9332-19EED14CCE79}" destId="{63C2B710-E186-4F9E-8EE1-594440002151}" srcOrd="0" destOrd="0" presId="urn:microsoft.com/office/officeart/2018/2/layout/IconVerticalSolidList"/>
    <dgm:cxn modelId="{D97FD435-5232-47AB-9189-189D01145E26}" type="presOf" srcId="{AA8976CD-10E1-4890-A04B-34D74CAB1D17}" destId="{C83346DD-8C6E-4BD8-B9E5-5F36A51AC9B5}" srcOrd="0" destOrd="0" presId="urn:microsoft.com/office/officeart/2018/2/layout/IconVerticalSolidList"/>
    <dgm:cxn modelId="{3C627470-9A27-4C73-B9CA-B07DAB96B0DD}" type="presOf" srcId="{05837C5C-410D-475F-AC1B-6A91320E079C}" destId="{FF65A8C1-A2FD-41BC-A967-C8557918925F}" srcOrd="0" destOrd="0" presId="urn:microsoft.com/office/officeart/2018/2/layout/IconVerticalSolidList"/>
    <dgm:cxn modelId="{8E3C0058-28AF-4004-AB11-452892DE14E4}" srcId="{860ADCC5-AF78-45BA-9332-19EED14CCE79}" destId="{AA8976CD-10E1-4890-A04B-34D74CAB1D17}" srcOrd="0" destOrd="0" parTransId="{2692A4EB-4D89-401C-8D38-DDDA9D9EB3F5}" sibTransId="{EDFBF850-3B5B-439E-B253-9AFFC460C274}"/>
    <dgm:cxn modelId="{E997EA90-39F2-473F-B404-7BE94C3686EA}" srcId="{860ADCC5-AF78-45BA-9332-19EED14CCE79}" destId="{83052CE1-D65E-4308-9E3D-B806D471C1A3}" srcOrd="2" destOrd="0" parTransId="{628F386D-3886-4FC9-805F-4DBE5EE3FA56}" sibTransId="{A867F1A3-7173-4D5B-943E-AFE43FAA3236}"/>
    <dgm:cxn modelId="{06683ADD-E403-4216-9CE9-4A32AC138815}" type="presOf" srcId="{83052CE1-D65E-4308-9E3D-B806D471C1A3}" destId="{8AB51972-A3AE-421B-8AA1-99C17502FE2B}" srcOrd="0" destOrd="0" presId="urn:microsoft.com/office/officeart/2018/2/layout/IconVerticalSolidList"/>
    <dgm:cxn modelId="{D324EA37-EB52-41ED-9943-EB4139320F84}" type="presParOf" srcId="{63C2B710-E186-4F9E-8EE1-594440002151}" destId="{8FBB7B2C-82A0-4605-9E6F-78B60111070C}" srcOrd="0" destOrd="0" presId="urn:microsoft.com/office/officeart/2018/2/layout/IconVerticalSolidList"/>
    <dgm:cxn modelId="{6FC596BD-E79D-4AF1-AEA4-8606AD4F54BC}" type="presParOf" srcId="{8FBB7B2C-82A0-4605-9E6F-78B60111070C}" destId="{1B7A4EC8-F32E-42EB-9EDB-B385C84521B1}" srcOrd="0" destOrd="0" presId="urn:microsoft.com/office/officeart/2018/2/layout/IconVerticalSolidList"/>
    <dgm:cxn modelId="{03DE3902-59DE-41BA-997C-74184961FF09}" type="presParOf" srcId="{8FBB7B2C-82A0-4605-9E6F-78B60111070C}" destId="{8259AD57-49DE-48EA-92AE-944F1240B85B}" srcOrd="1" destOrd="0" presId="urn:microsoft.com/office/officeart/2018/2/layout/IconVerticalSolidList"/>
    <dgm:cxn modelId="{67FAA39B-D6FC-4004-8CEF-8F4FC6BC59F4}" type="presParOf" srcId="{8FBB7B2C-82A0-4605-9E6F-78B60111070C}" destId="{C294CFB2-8F27-425C-965D-9FD5D81CE340}" srcOrd="2" destOrd="0" presId="urn:microsoft.com/office/officeart/2018/2/layout/IconVerticalSolidList"/>
    <dgm:cxn modelId="{7D6A92D7-1970-4EF9-9F46-23C0C3FE8D22}" type="presParOf" srcId="{8FBB7B2C-82A0-4605-9E6F-78B60111070C}" destId="{C83346DD-8C6E-4BD8-B9E5-5F36A51AC9B5}" srcOrd="3" destOrd="0" presId="urn:microsoft.com/office/officeart/2018/2/layout/IconVerticalSolidList"/>
    <dgm:cxn modelId="{AC61DA98-C653-4DA7-8C9B-CC54C057B621}" type="presParOf" srcId="{63C2B710-E186-4F9E-8EE1-594440002151}" destId="{C0BB98A2-B450-4222-85B0-68BFC1CDA76E}" srcOrd="1" destOrd="0" presId="urn:microsoft.com/office/officeart/2018/2/layout/IconVerticalSolidList"/>
    <dgm:cxn modelId="{312D6189-D37A-48EA-8913-A3982D6F6925}" type="presParOf" srcId="{63C2B710-E186-4F9E-8EE1-594440002151}" destId="{B9AB80AE-C73E-4F70-88B1-BC1E9456BF09}" srcOrd="2" destOrd="0" presId="urn:microsoft.com/office/officeart/2018/2/layout/IconVerticalSolidList"/>
    <dgm:cxn modelId="{03DC2641-2F5B-4F4F-8588-5CAE1DDF460E}" type="presParOf" srcId="{B9AB80AE-C73E-4F70-88B1-BC1E9456BF09}" destId="{9FDFD588-DC83-428E-B0EB-C3200B4D22ED}" srcOrd="0" destOrd="0" presId="urn:microsoft.com/office/officeart/2018/2/layout/IconVerticalSolidList"/>
    <dgm:cxn modelId="{D327B248-C821-4E44-9A01-2978178B1834}" type="presParOf" srcId="{B9AB80AE-C73E-4F70-88B1-BC1E9456BF09}" destId="{40434368-294B-4AB2-84B8-A2F9CF64CE5C}" srcOrd="1" destOrd="0" presId="urn:microsoft.com/office/officeart/2018/2/layout/IconVerticalSolidList"/>
    <dgm:cxn modelId="{872095D5-19B4-4532-8153-D49461F9E88A}" type="presParOf" srcId="{B9AB80AE-C73E-4F70-88B1-BC1E9456BF09}" destId="{DC73B96E-C716-4F49-AC34-7318C1709BB0}" srcOrd="2" destOrd="0" presId="urn:microsoft.com/office/officeart/2018/2/layout/IconVerticalSolidList"/>
    <dgm:cxn modelId="{9DF6BF51-8D0E-43F5-BC1D-E7B3D4628038}" type="presParOf" srcId="{B9AB80AE-C73E-4F70-88B1-BC1E9456BF09}" destId="{FF65A8C1-A2FD-41BC-A967-C8557918925F}" srcOrd="3" destOrd="0" presId="urn:microsoft.com/office/officeart/2018/2/layout/IconVerticalSolidList"/>
    <dgm:cxn modelId="{AB051EB5-D646-4E58-BCC8-1D986AE8A4A9}" type="presParOf" srcId="{63C2B710-E186-4F9E-8EE1-594440002151}" destId="{131EB523-60CD-41F8-B96B-CD2200A4DB6C}" srcOrd="3" destOrd="0" presId="urn:microsoft.com/office/officeart/2018/2/layout/IconVerticalSolidList"/>
    <dgm:cxn modelId="{467CE040-8616-4365-94F1-8E6330C6877A}" type="presParOf" srcId="{63C2B710-E186-4F9E-8EE1-594440002151}" destId="{487D39A8-A2B0-4E0C-BE54-A848C1F0C56C}" srcOrd="4" destOrd="0" presId="urn:microsoft.com/office/officeart/2018/2/layout/IconVerticalSolidList"/>
    <dgm:cxn modelId="{64A79467-2710-4F1F-BDA7-74C89DE24675}" type="presParOf" srcId="{487D39A8-A2B0-4E0C-BE54-A848C1F0C56C}" destId="{62214B8E-78EF-4F28-B8A0-298C8128280A}" srcOrd="0" destOrd="0" presId="urn:microsoft.com/office/officeart/2018/2/layout/IconVerticalSolidList"/>
    <dgm:cxn modelId="{4B775E49-AE43-4770-8F24-4B6B8C0D3A5A}" type="presParOf" srcId="{487D39A8-A2B0-4E0C-BE54-A848C1F0C56C}" destId="{3533645F-CAA4-47A8-AA90-A7C75BB4D99A}" srcOrd="1" destOrd="0" presId="urn:microsoft.com/office/officeart/2018/2/layout/IconVerticalSolidList"/>
    <dgm:cxn modelId="{9BEAED17-1986-416B-B57D-0189626F6D95}" type="presParOf" srcId="{487D39A8-A2B0-4E0C-BE54-A848C1F0C56C}" destId="{F91C29C0-1401-442A-9778-0C1AE7D78581}" srcOrd="2" destOrd="0" presId="urn:microsoft.com/office/officeart/2018/2/layout/IconVerticalSolidList"/>
    <dgm:cxn modelId="{99E90ABD-7FD2-4CBA-94B5-BDCE8F44FBAF}" type="presParOf" srcId="{487D39A8-A2B0-4E0C-BE54-A848C1F0C56C}" destId="{8AB51972-A3AE-421B-8AA1-99C17502FE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A4EC8-F32E-42EB-9EDB-B385C84521B1}">
      <dsp:nvSpPr>
        <dsp:cNvPr id="0" name=""/>
        <dsp:cNvSpPr/>
      </dsp:nvSpPr>
      <dsp:spPr>
        <a:xfrm>
          <a:off x="0" y="538"/>
          <a:ext cx="10945037" cy="1260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9AD57-49DE-48EA-92AE-944F1240B85B}">
      <dsp:nvSpPr>
        <dsp:cNvPr id="0" name=""/>
        <dsp:cNvSpPr/>
      </dsp:nvSpPr>
      <dsp:spPr>
        <a:xfrm>
          <a:off x="381433" y="284249"/>
          <a:ext cx="693514" cy="6935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346DD-8C6E-4BD8-B9E5-5F36A51AC9B5}">
      <dsp:nvSpPr>
        <dsp:cNvPr id="0" name=""/>
        <dsp:cNvSpPr/>
      </dsp:nvSpPr>
      <dsp:spPr>
        <a:xfrm>
          <a:off x="1456381" y="538"/>
          <a:ext cx="9488655" cy="126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9" tIns="133449" rIns="133449" bIns="13344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Le formulaire de demande et le règlement complet encadrant le programme sont disponibles sur le site de la MRC à : </a:t>
          </a:r>
          <a:r>
            <a:rPr lang="fr-CA" sz="2300" b="1" kern="1200" dirty="0">
              <a:hlinkClick xmlns:r="http://schemas.openxmlformats.org/officeDocument/2006/relationships" r:id="rId3"/>
            </a:rPr>
            <a:t>Haute-yamaska.ca</a:t>
          </a:r>
          <a:endParaRPr lang="en-US" sz="2300" b="1" kern="1200" dirty="0"/>
        </a:p>
      </dsp:txBody>
      <dsp:txXfrm>
        <a:off x="1456381" y="538"/>
        <a:ext cx="9488655" cy="1260936"/>
      </dsp:txXfrm>
    </dsp:sp>
    <dsp:sp modelId="{9FDFD588-DC83-428E-B0EB-C3200B4D22ED}">
      <dsp:nvSpPr>
        <dsp:cNvPr id="0" name=""/>
        <dsp:cNvSpPr/>
      </dsp:nvSpPr>
      <dsp:spPr>
        <a:xfrm>
          <a:off x="0" y="1576708"/>
          <a:ext cx="10945037" cy="1260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34368-294B-4AB2-84B8-A2F9CF64CE5C}">
      <dsp:nvSpPr>
        <dsp:cNvPr id="0" name=""/>
        <dsp:cNvSpPr/>
      </dsp:nvSpPr>
      <dsp:spPr>
        <a:xfrm>
          <a:off x="381433" y="1860419"/>
          <a:ext cx="693514" cy="69351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5A8C1-A2FD-41BC-A967-C8557918925F}">
      <dsp:nvSpPr>
        <dsp:cNvPr id="0" name=""/>
        <dsp:cNvSpPr/>
      </dsp:nvSpPr>
      <dsp:spPr>
        <a:xfrm>
          <a:off x="1456381" y="1576708"/>
          <a:ext cx="9488655" cy="126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9" tIns="133449" rIns="133449" bIns="13344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Pour </a:t>
          </a:r>
          <a:r>
            <a:rPr lang="en-US" sz="2300" kern="1200" dirty="0" err="1"/>
            <a:t>être</a:t>
          </a:r>
          <a:r>
            <a:rPr lang="en-US" sz="2300" kern="1200" dirty="0"/>
            <a:t> admissible au </a:t>
          </a:r>
          <a:r>
            <a:rPr lang="en-US" sz="2300" kern="1200" dirty="0" err="1"/>
            <a:t>programme</a:t>
          </a:r>
          <a:r>
            <a:rPr lang="en-US" sz="2300" kern="1200" dirty="0"/>
            <a:t> le </a:t>
          </a:r>
          <a:r>
            <a:rPr lang="en-US" sz="2300" kern="1200" dirty="0" err="1"/>
            <a:t>demandeur</a:t>
          </a:r>
          <a:r>
            <a:rPr lang="en-US" sz="2300" kern="1200" dirty="0"/>
            <a:t> doit </a:t>
          </a:r>
          <a:r>
            <a:rPr lang="en-US" sz="2300" kern="1200" dirty="0" err="1"/>
            <a:t>avoir</a:t>
          </a:r>
          <a:r>
            <a:rPr lang="en-US" sz="2300" kern="1200" dirty="0"/>
            <a:t> </a:t>
          </a:r>
          <a:r>
            <a:rPr lang="en-US" sz="2300" kern="1200" dirty="0" err="1"/>
            <a:t>une</a:t>
          </a:r>
          <a:r>
            <a:rPr lang="en-US" sz="2300" kern="1200" dirty="0"/>
            <a:t> </a:t>
          </a:r>
          <a:r>
            <a:rPr lang="en-US" sz="2300" kern="1200" dirty="0" err="1"/>
            <a:t>entreprise</a:t>
          </a:r>
          <a:r>
            <a:rPr lang="en-US" sz="2300" kern="1200" dirty="0"/>
            <a:t> </a:t>
          </a:r>
          <a:r>
            <a:rPr lang="en-US" sz="2300" kern="1200" dirty="0" err="1"/>
            <a:t>agricole</a:t>
          </a:r>
          <a:r>
            <a:rPr lang="en-US" sz="2300" kern="1200" dirty="0"/>
            <a:t> </a:t>
          </a:r>
          <a:r>
            <a:rPr lang="en-US" sz="2300" kern="1200" dirty="0" err="1"/>
            <a:t>ou</a:t>
          </a:r>
          <a:r>
            <a:rPr lang="en-US" sz="2300" kern="1200" dirty="0"/>
            <a:t> </a:t>
          </a:r>
          <a:r>
            <a:rPr lang="en-US" sz="2300" kern="1200" dirty="0" err="1"/>
            <a:t>louer</a:t>
          </a:r>
          <a:r>
            <a:rPr lang="en-US" sz="2300" kern="1200" dirty="0"/>
            <a:t> un </a:t>
          </a:r>
          <a:r>
            <a:rPr lang="en-US" sz="2300" kern="1200" dirty="0" err="1"/>
            <a:t>immmeuble</a:t>
          </a:r>
          <a:r>
            <a:rPr lang="en-US" sz="2300" kern="1200" dirty="0"/>
            <a:t> </a:t>
          </a:r>
          <a:r>
            <a:rPr lang="en-US" sz="2300" kern="1200" dirty="0" err="1"/>
            <a:t>agricole</a:t>
          </a:r>
          <a:r>
            <a:rPr lang="en-US" sz="2300" kern="1200" dirty="0"/>
            <a:t> </a:t>
          </a:r>
          <a:r>
            <a:rPr lang="en-US" sz="2300" kern="1200" dirty="0" err="1"/>
            <a:t>en</a:t>
          </a:r>
          <a:r>
            <a:rPr lang="en-US" sz="2300" kern="1200" dirty="0"/>
            <a:t> Haute-Yamaska. </a:t>
          </a:r>
        </a:p>
      </dsp:txBody>
      <dsp:txXfrm>
        <a:off x="1456381" y="1576708"/>
        <a:ext cx="9488655" cy="1260936"/>
      </dsp:txXfrm>
    </dsp:sp>
    <dsp:sp modelId="{62214B8E-78EF-4F28-B8A0-298C8128280A}">
      <dsp:nvSpPr>
        <dsp:cNvPr id="0" name=""/>
        <dsp:cNvSpPr/>
      </dsp:nvSpPr>
      <dsp:spPr>
        <a:xfrm>
          <a:off x="0" y="3152879"/>
          <a:ext cx="10945037" cy="1260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3645F-CAA4-47A8-AA90-A7C75BB4D99A}">
      <dsp:nvSpPr>
        <dsp:cNvPr id="0" name=""/>
        <dsp:cNvSpPr/>
      </dsp:nvSpPr>
      <dsp:spPr>
        <a:xfrm>
          <a:off x="381433" y="3436589"/>
          <a:ext cx="693514" cy="69351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51972-A3AE-421B-8AA1-99C17502FE2B}">
      <dsp:nvSpPr>
        <dsp:cNvPr id="0" name=""/>
        <dsp:cNvSpPr/>
      </dsp:nvSpPr>
      <dsp:spPr>
        <a:xfrm>
          <a:off x="1456381" y="3152879"/>
          <a:ext cx="9488655" cy="126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9" tIns="133449" rIns="133449" bIns="13344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Les demandes d’aide financière doivent être transmises au plus tard </a:t>
          </a:r>
          <a:r>
            <a:rPr lang="fr-CA" sz="2300" b="1" kern="1200" dirty="0"/>
            <a:t>le 31 mars de l’année suivant </a:t>
          </a:r>
          <a:r>
            <a:rPr lang="fr-CA" sz="2300" kern="1200" dirty="0"/>
            <a:t>la réalisation des dépenses admissibles.</a:t>
          </a:r>
          <a:endParaRPr lang="en-US" sz="2300" kern="1200" dirty="0"/>
        </a:p>
      </dsp:txBody>
      <dsp:txXfrm>
        <a:off x="1456381" y="3152879"/>
        <a:ext cx="9488655" cy="1260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06F64F-2218-884D-BD02-F847750E0CBB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C9DC90-E919-DF43-81D9-329FD7877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23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F7FDC-D609-1F6F-8BD0-88FE196BF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704" y="590337"/>
            <a:ext cx="9144000" cy="125217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BA61FC-02D3-2FE8-4C24-8933CB9E31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704" y="1842510"/>
            <a:ext cx="6132945" cy="868362"/>
          </a:xfrm>
        </p:spPr>
        <p:txBody>
          <a:bodyPr anchor="b"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</a:t>
            </a:r>
            <a:br>
              <a:rPr lang="fr-CA"/>
            </a:br>
            <a:r>
              <a:rPr lang="fr-CA"/>
              <a:t>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5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426C0-771A-5FAD-4DAF-EE8F4083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91D7E80-3A03-D84E-8AD9-996647F81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E84DC6-C21B-5D58-9B1D-67B7BED00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BFDCD3C-A935-A4EF-2355-05F4E06F9D2B}"/>
              </a:ext>
            </a:extLst>
          </p:cNvPr>
          <p:cNvCxnSpPr/>
          <p:nvPr userDrawn="1"/>
        </p:nvCxnSpPr>
        <p:spPr>
          <a:xfrm>
            <a:off x="838200" y="385177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4">
            <a:extLst>
              <a:ext uri="{FF2B5EF4-FFF2-40B4-BE49-F238E27FC236}">
                <a16:creationId xmlns:a16="http://schemas.microsoft.com/office/drawing/2014/main" id="{528ECEFC-5ABA-C038-71C6-3BB38BB1FB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85063"/>
            <a:ext cx="2743200" cy="29069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  <a:latin typeface="Neurial Grotesk" pitchFamily="2" charset="0"/>
              </a:defRPr>
            </a:lvl1pPr>
          </a:lstStyle>
          <a:p>
            <a:fld id="{87D7D5CB-014F-F346-B3AD-E2E830EAA3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48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matiè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E4C4B-503D-A676-6DB2-06B186B9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FE241-4D1A-66E1-85B5-C67632E62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28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979732-6D2C-44D9-A14C-6FA68FA9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39" y="4189704"/>
            <a:ext cx="7472178" cy="185117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1E7BC6-2C9C-1346-CBDB-73D13AA96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839" y="6040877"/>
            <a:ext cx="7472178" cy="36961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8308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777EB-B131-8DD7-1F18-2777D3FD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591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1AD11E-381B-3182-6AAB-DBACE88A4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E8010-88C2-8334-AA83-AFC450AA6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C90DBFA-F8EC-BE95-2EC1-768C72C717A9}"/>
              </a:ext>
            </a:extLst>
          </p:cNvPr>
          <p:cNvCxnSpPr/>
          <p:nvPr userDrawn="1"/>
        </p:nvCxnSpPr>
        <p:spPr>
          <a:xfrm>
            <a:off x="838200" y="385177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4">
            <a:extLst>
              <a:ext uri="{FF2B5EF4-FFF2-40B4-BE49-F238E27FC236}">
                <a16:creationId xmlns:a16="http://schemas.microsoft.com/office/drawing/2014/main" id="{8FAFD807-1CA4-6AD4-7135-2A370BB09D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85063"/>
            <a:ext cx="2743200" cy="29069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1"/>
                </a:solidFill>
                <a:latin typeface="Neurial Grotesk" pitchFamily="2" charset="0"/>
              </a:defRPr>
            </a:lvl1pPr>
          </a:lstStyle>
          <a:p>
            <a:fld id="{87D7D5CB-014F-F346-B3AD-E2E830EAA3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272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777EB-B131-8DD7-1F18-2777D3FD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591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1AD11E-381B-3182-6AAB-DBACE88A47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36087"/>
            <a:ext cx="3363410" cy="3735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Neurial Grotesk Medium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Neurial Grotesk Medium" pitchFamily="2" charset="0"/>
              </a:defRPr>
            </a:lvl2pPr>
            <a:lvl3pPr marL="91440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Neurial Grotesk Medium" pitchFamily="2" charset="0"/>
              </a:defRPr>
            </a:lvl3pPr>
            <a:lvl4pPr marL="137160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Neurial Grotesk Medium" pitchFamily="2" charset="0"/>
              </a:defRPr>
            </a:lvl4pPr>
            <a:lvl5pPr marL="182880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Neurial Grotesk Medium" pitchFamily="2" charset="0"/>
              </a:defRPr>
            </a:lvl5pPr>
          </a:lstStyle>
          <a:p>
            <a:pPr lvl="0"/>
            <a:r>
              <a:rPr lang="fr-CA"/>
              <a:t>CLIQUEZ POUR MODIFIER LES</a:t>
            </a:r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C90DBFA-F8EC-BE95-2EC1-768C72C717A9}"/>
              </a:ext>
            </a:extLst>
          </p:cNvPr>
          <p:cNvCxnSpPr/>
          <p:nvPr userDrawn="1"/>
        </p:nvCxnSpPr>
        <p:spPr>
          <a:xfrm>
            <a:off x="838200" y="385177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4">
            <a:extLst>
              <a:ext uri="{FF2B5EF4-FFF2-40B4-BE49-F238E27FC236}">
                <a16:creationId xmlns:a16="http://schemas.microsoft.com/office/drawing/2014/main" id="{8FAFD807-1CA4-6AD4-7135-2A370BB09D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85063"/>
            <a:ext cx="2743200" cy="29069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1"/>
                </a:solidFill>
                <a:latin typeface="Neurial Grotesk" pitchFamily="2" charset="0"/>
              </a:defRPr>
            </a:lvl1pPr>
          </a:lstStyle>
          <a:p>
            <a:fld id="{87D7D5CB-014F-F346-B3AD-E2E830EAA30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483B154-5DFC-E498-1F55-3B31036B167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426351" y="2036087"/>
            <a:ext cx="3363410" cy="3735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Neurial Grotesk Medium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Neurial Grotesk Medium" pitchFamily="2" charset="0"/>
              </a:defRPr>
            </a:lvl2pPr>
            <a:lvl3pPr marL="91440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Neurial Grotesk Medium" pitchFamily="2" charset="0"/>
              </a:defRPr>
            </a:lvl3pPr>
            <a:lvl4pPr marL="137160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Neurial Grotesk Medium" pitchFamily="2" charset="0"/>
              </a:defRPr>
            </a:lvl4pPr>
            <a:lvl5pPr marL="182880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Neurial Grotesk Medium" pitchFamily="2" charset="0"/>
              </a:defRPr>
            </a:lvl5pPr>
          </a:lstStyle>
          <a:p>
            <a:pPr lvl="0"/>
            <a:r>
              <a:rPr lang="fr-CA"/>
              <a:t>CLIQUEZ POUR MODIFIER LES</a:t>
            </a:r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74D285F-DA1F-29DD-63B5-80FA35D345C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14503" y="2036087"/>
            <a:ext cx="3363410" cy="3735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Neurial Grotesk Medium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Neurial Grotesk Medium" pitchFamily="2" charset="0"/>
              </a:defRPr>
            </a:lvl2pPr>
            <a:lvl3pPr marL="91440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Neurial Grotesk Medium" pitchFamily="2" charset="0"/>
              </a:defRPr>
            </a:lvl3pPr>
            <a:lvl4pPr marL="137160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Neurial Grotesk Medium" pitchFamily="2" charset="0"/>
              </a:defRPr>
            </a:lvl4pPr>
            <a:lvl5pPr marL="182880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Neurial Grotesk Medium" pitchFamily="2" charset="0"/>
              </a:defRPr>
            </a:lvl5pPr>
          </a:lstStyle>
          <a:p>
            <a:pPr lvl="0"/>
            <a:r>
              <a:rPr lang="fr-CA"/>
              <a:t>CLIQUEZ POUR MODIFIER LES</a:t>
            </a:r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D9DDE36-BC9B-A88F-0F3D-0A551A88CBC7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38200" y="2523281"/>
            <a:ext cx="3363410" cy="203714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2pPr>
            <a:lvl3pPr marL="91440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3pPr>
            <a:lvl4pPr marL="137160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4pPr>
            <a:lvl5pPr marL="182880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53D4DDB-DD99-A2C9-EE6E-1079D583DA7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426351" y="2523281"/>
            <a:ext cx="3363410" cy="203714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2pPr>
            <a:lvl3pPr marL="91440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3pPr>
            <a:lvl4pPr marL="137160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4pPr>
            <a:lvl5pPr marL="182880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24053C5-947C-8582-A8D5-DDC0921A9833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014503" y="2523281"/>
            <a:ext cx="3363410" cy="203714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2pPr>
            <a:lvl3pPr marL="91440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3pPr>
            <a:lvl4pPr marL="137160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4pPr>
            <a:lvl5pPr marL="182880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Neurial Grotesk" pitchFamily="2" charset="0"/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83BF1EF-DEAC-0CB3-AB7F-4667DFA62D3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0036" y="4667836"/>
            <a:ext cx="1806575" cy="1804987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11">
            <a:extLst>
              <a:ext uri="{FF2B5EF4-FFF2-40B4-BE49-F238E27FC236}">
                <a16:creationId xmlns:a16="http://schemas.microsoft.com/office/drawing/2014/main" id="{9E09B066-142E-A0D6-A376-4352CB33DB8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08187" y="4667836"/>
            <a:ext cx="1806575" cy="1804987"/>
          </a:xfr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B65967C3-8F0B-FBF9-1E04-9DD37ED911A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796338" y="4667836"/>
            <a:ext cx="1806575" cy="1804987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261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37AA02-D7D4-4041-36E4-7F6B310B4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33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6C5D48-EE3B-4E97-A5D1-5E2A23141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0353"/>
            <a:ext cx="5157787" cy="3449309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528600-D77F-455A-27BD-330A2384B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33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8F1D3F-4B7E-76A9-3775-1FFD2DCB8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0353"/>
            <a:ext cx="5183188" cy="3449309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0EBD5E-BA1F-EDEB-0ABC-892074B71538}"/>
              </a:ext>
            </a:extLst>
          </p:cNvPr>
          <p:cNvCxnSpPr/>
          <p:nvPr userDrawn="1"/>
        </p:nvCxnSpPr>
        <p:spPr>
          <a:xfrm>
            <a:off x="838200" y="385177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>
            <a:extLst>
              <a:ext uri="{FF2B5EF4-FFF2-40B4-BE49-F238E27FC236}">
                <a16:creationId xmlns:a16="http://schemas.microsoft.com/office/drawing/2014/main" id="{FD171319-AF6B-7E95-4E60-0FA8935F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591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18" name="Espace réservé du numéro de diapositive 14">
            <a:extLst>
              <a:ext uri="{FF2B5EF4-FFF2-40B4-BE49-F238E27FC236}">
                <a16:creationId xmlns:a16="http://schemas.microsoft.com/office/drawing/2014/main" id="{BFD40C6B-4C95-BFCF-08AF-2250B4548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85063"/>
            <a:ext cx="2743200" cy="29069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  <a:latin typeface="Neurial Grotesk" pitchFamily="2" charset="0"/>
              </a:defRPr>
            </a:lvl1pPr>
          </a:lstStyle>
          <a:p>
            <a:fld id="{87D7D5CB-014F-F346-B3AD-E2E830EAA3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81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AF92A36-F1E9-F68C-94CE-AA22D57025CE}"/>
              </a:ext>
            </a:extLst>
          </p:cNvPr>
          <p:cNvCxnSpPr/>
          <p:nvPr userDrawn="1"/>
        </p:nvCxnSpPr>
        <p:spPr>
          <a:xfrm>
            <a:off x="838200" y="385177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7179C80-0C3E-69B4-645F-5A051417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591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11" name="Espace réservé du numéro de diapositive 14">
            <a:extLst>
              <a:ext uri="{FF2B5EF4-FFF2-40B4-BE49-F238E27FC236}">
                <a16:creationId xmlns:a16="http://schemas.microsoft.com/office/drawing/2014/main" id="{B8D8F564-44FE-3947-4E46-609E1CA18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85063"/>
            <a:ext cx="2743200" cy="29069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  <a:latin typeface="Neurial Grotesk" pitchFamily="2" charset="0"/>
              </a:defRPr>
            </a:lvl1pPr>
          </a:lstStyle>
          <a:p>
            <a:fld id="{87D7D5CB-014F-F346-B3AD-E2E830EAA30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5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85BBC9-36DA-F5FC-9F8A-685800BD19C7}"/>
              </a:ext>
            </a:extLst>
          </p:cNvPr>
          <p:cNvCxnSpPr/>
          <p:nvPr userDrawn="1"/>
        </p:nvCxnSpPr>
        <p:spPr>
          <a:xfrm>
            <a:off x="838200" y="385177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14">
            <a:extLst>
              <a:ext uri="{FF2B5EF4-FFF2-40B4-BE49-F238E27FC236}">
                <a16:creationId xmlns:a16="http://schemas.microsoft.com/office/drawing/2014/main" id="{1F623ACF-F6BF-3F43-9C16-5F1B66003F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85063"/>
            <a:ext cx="2743200" cy="29069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1"/>
                </a:solidFill>
                <a:latin typeface="Neurial Grotesk" pitchFamily="2" charset="0"/>
              </a:defRPr>
            </a:lvl1pPr>
          </a:lstStyle>
          <a:p>
            <a:fld id="{87D7D5CB-014F-F346-B3AD-E2E830EAA3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22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7F31A-E221-E12B-400C-27717CC1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249" y="791576"/>
            <a:ext cx="4302551" cy="1265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0D0399-E026-B02C-7EB2-04D363771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1249" y="2057399"/>
            <a:ext cx="4302551" cy="41925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CE79771-2C41-2680-6356-64954331D188}"/>
              </a:ext>
            </a:extLst>
          </p:cNvPr>
          <p:cNvCxnSpPr/>
          <p:nvPr userDrawn="1"/>
        </p:nvCxnSpPr>
        <p:spPr>
          <a:xfrm>
            <a:off x="838200" y="385177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4">
            <a:extLst>
              <a:ext uri="{FF2B5EF4-FFF2-40B4-BE49-F238E27FC236}">
                <a16:creationId xmlns:a16="http://schemas.microsoft.com/office/drawing/2014/main" id="{8822454D-5975-07ED-04FB-9E4F33FA6B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85063"/>
            <a:ext cx="2743200" cy="29069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  <a:latin typeface="Neurial Grotesk" pitchFamily="2" charset="0"/>
              </a:defRPr>
            </a:lvl1pPr>
          </a:lstStyle>
          <a:p>
            <a:fld id="{87D7D5CB-014F-F346-B3AD-E2E830EAA30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pour une image  2">
            <a:extLst>
              <a:ext uri="{FF2B5EF4-FFF2-40B4-BE49-F238E27FC236}">
                <a16:creationId xmlns:a16="http://schemas.microsoft.com/office/drawing/2014/main" id="{5E60044D-0E1C-D792-F8AC-83A85C3E7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791575"/>
            <a:ext cx="5751136" cy="5458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70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53F9D4-291D-9F11-91D3-CA20FAEF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322"/>
            <a:ext cx="10515600" cy="1199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E16F06-B577-5027-476C-8AEEF2089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572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eurial Grotes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eurial Grotesk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eurial Grotes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urial Grotes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urial Grotes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urial Grotes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hyperlink" Target="https://pxhere.com/ko/photo/53520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25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27.xml"/><Relationship Id="rId16" Type="http://schemas.openxmlformats.org/officeDocument/2006/relationships/image" Target="../media/image17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12.jpeg"/><Relationship Id="rId5" Type="http://schemas.openxmlformats.org/officeDocument/2006/relationships/tags" Target="../tags/tag30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BD671F-0245-71CE-CB94-4546F6AD9F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480" y="4476128"/>
            <a:ext cx="12131040" cy="28156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FF2FE5-61F8-6FEF-5423-969831DDBEA8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05337" y="442930"/>
            <a:ext cx="9095997" cy="2344189"/>
          </a:xfrm>
        </p:spPr>
        <p:txBody>
          <a:bodyPr>
            <a:normAutofit/>
          </a:bodyPr>
          <a:lstStyle/>
          <a:p>
            <a:r>
              <a:rPr lang="en-US" sz="4000" dirty="0"/>
              <a:t>Programme </a:t>
            </a:r>
            <a:r>
              <a:rPr lang="en-US" sz="4000" dirty="0" err="1"/>
              <a:t>d’aide</a:t>
            </a:r>
            <a:r>
              <a:rPr lang="en-US" sz="4000" dirty="0"/>
              <a:t> financière pour </a:t>
            </a:r>
            <a:r>
              <a:rPr lang="en-US" sz="4000" dirty="0" err="1"/>
              <a:t>une</a:t>
            </a:r>
            <a:r>
              <a:rPr lang="en-US" sz="4000" dirty="0"/>
              <a:t> agriculture </a:t>
            </a:r>
            <a:r>
              <a:rPr lang="en-US" sz="4000" dirty="0" err="1"/>
              <a:t>engagée</a:t>
            </a:r>
            <a:r>
              <a:rPr lang="en-US" sz="4000" dirty="0"/>
              <a:t> dans la </a:t>
            </a:r>
            <a:r>
              <a:rPr lang="en-US" sz="4000" dirty="0" err="1"/>
              <a:t>réduction</a:t>
            </a:r>
            <a:r>
              <a:rPr lang="en-US" sz="4000" dirty="0"/>
              <a:t> du </a:t>
            </a:r>
            <a:r>
              <a:rPr lang="en-US" sz="4000" dirty="0" err="1"/>
              <a:t>phosphore</a:t>
            </a:r>
            <a:endParaRPr lang="fr-CA" sz="4000" noProof="0" dirty="0">
              <a:latin typeface="Neurial Grotesk"/>
            </a:endParaRPr>
          </a:p>
        </p:txBody>
      </p:sp>
      <p:sp>
        <p:nvSpPr>
          <p:cNvPr id="8" name="Terminaison 7">
            <a:extLst>
              <a:ext uri="{FF2B5EF4-FFF2-40B4-BE49-F238E27FC236}">
                <a16:creationId xmlns:a16="http://schemas.microsoft.com/office/drawing/2014/main" id="{CD342DFE-3BE0-6313-982D-689D4EB247C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5337" y="3155621"/>
            <a:ext cx="2397121" cy="791050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noProof="0" dirty="0">
                <a:latin typeface="Neurial Grotesk" pitchFamily="2" charset="0"/>
              </a:rPr>
              <a:t>2025</a:t>
            </a:r>
            <a:r>
              <a:rPr lang="fr-CA" sz="2000" dirty="0">
                <a:latin typeface="Neurial Grotesk" pitchFamily="2" charset="0"/>
              </a:rPr>
              <a:t>-2027</a:t>
            </a:r>
            <a:endParaRPr lang="fr-CA" sz="2000" noProof="0" dirty="0">
              <a:latin typeface="Neurial Grotesk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CD8661D-B4EA-2DA5-64A0-D7B7D9F95B3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71848" y="5259092"/>
            <a:ext cx="2848263" cy="12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9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E575258-1034-0835-CCAC-1FE445DB27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93126" y="503154"/>
            <a:ext cx="5126052" cy="1481328"/>
          </a:xfrm>
        </p:spPr>
        <p:txBody>
          <a:bodyPr anchor="b">
            <a:normAutofit/>
          </a:bodyPr>
          <a:lstStyle/>
          <a:p>
            <a:r>
              <a:rPr lang="fr-CA" sz="4000" b="1" dirty="0">
                <a:latin typeface="+mj-lt"/>
              </a:rPr>
              <a:t>Le</a:t>
            </a:r>
            <a:r>
              <a:rPr lang="fr-CA" sz="4000" b="1" noProof="0" dirty="0">
                <a:latin typeface="+mj-lt"/>
              </a:rPr>
              <a:t> nouveau programme en BREF!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85CE1B4-9728-5822-57F1-3897E9FD774C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23468" y="2487636"/>
            <a:ext cx="612313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2400" b="1" noProof="0" dirty="0">
              <a:latin typeface="+mj-lt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fr-CA" sz="2400" b="1" dirty="0">
                <a:latin typeface="+mj-lt"/>
              </a:rPr>
              <a:t>Territoire visé :</a:t>
            </a:r>
            <a:r>
              <a:rPr lang="fr-CA" sz="2400" dirty="0">
                <a:latin typeface="+mj-lt"/>
              </a:rPr>
              <a:t> l’ensemble du territoire de la MRC</a:t>
            </a:r>
            <a:r>
              <a:rPr lang="fr-CA" sz="2400" b="0" i="0" u="none" strike="noStrike" noProof="0" dirty="0">
                <a:effectLst/>
                <a:latin typeface="+mj-lt"/>
              </a:rPr>
              <a:t> de La Haute-Yamaska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fr-CA" sz="2400" b="1" dirty="0">
                <a:latin typeface="+mj-lt"/>
              </a:rPr>
              <a:t>Objectif: </a:t>
            </a:r>
            <a:r>
              <a:rPr lang="fr-CA" sz="2400" dirty="0">
                <a:latin typeface="+mj-lt"/>
              </a:rPr>
              <a:t>cibler en priorité les actions ayant un impact sur la réduction du phosphore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fr-CA" sz="2400" b="1" i="0" u="none" strike="noStrike" noProof="0" dirty="0">
                <a:effectLst/>
                <a:latin typeface="+mj-lt"/>
              </a:rPr>
              <a:t>Fonds disponibles : </a:t>
            </a:r>
            <a:r>
              <a:rPr lang="fr-CA" sz="2400" dirty="0"/>
              <a:t>Un montant annuel de 25 000 $ provenant du Fonds vert de la MRC pour les années 2025 à 2027, représentant un montant total de 75 000 $. </a:t>
            </a:r>
            <a:endParaRPr lang="fr-CA" sz="2400" b="0" i="0" u="none" strike="noStrike" noProof="0" dirty="0">
              <a:effectLst/>
              <a:latin typeface="+mj-lt"/>
            </a:endParaRPr>
          </a:p>
        </p:txBody>
      </p:sp>
      <p:sp>
        <p:nvSpPr>
          <p:cNvPr id="5" name="Espace réservé du numéro de diapositive 4" hidden="1">
            <a:extLst>
              <a:ext uri="{FF2B5EF4-FFF2-40B4-BE49-F238E27FC236}">
                <a16:creationId xmlns:a16="http://schemas.microsoft.com/office/drawing/2014/main" id="{FD534A1F-4E9A-F83F-6BA5-BC089701F780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8610600" y="85063"/>
            <a:ext cx="2743200" cy="29069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87D7D5CB-014F-F346-B3AD-E2E830EAA302}" type="slidenum">
              <a:rPr lang="fr-CA" noProof="0" smtClean="0"/>
              <a:pPr>
                <a:spcAft>
                  <a:spcPts val="600"/>
                </a:spcAft>
              </a:pPr>
              <a:t>2</a:t>
            </a:fld>
            <a:endParaRPr lang="fr-CA" noProof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69AEA46-86D1-27D7-6EF7-A4C407EDCDA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40044" y="0"/>
            <a:ext cx="491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3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FB7C58-CEB4-EB1E-F025-46AA03258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C8FB760-DCE3-EA4C-22FA-1C00687E1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0B930C-10F7-8290-B739-AF33DCAA3CB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8297" y="795060"/>
            <a:ext cx="5126052" cy="1481328"/>
          </a:xfrm>
        </p:spPr>
        <p:txBody>
          <a:bodyPr anchor="b">
            <a:noAutofit/>
          </a:bodyPr>
          <a:lstStyle/>
          <a:p>
            <a:r>
              <a:rPr lang="fr-CA" sz="3200" b="1">
                <a:solidFill>
                  <a:schemeClr val="accent2"/>
                </a:solidFill>
              </a:rPr>
              <a:t>MESURE 1</a:t>
            </a:r>
            <a:br>
              <a:rPr lang="fr-CA" sz="3200" b="1">
                <a:solidFill>
                  <a:schemeClr val="accent2"/>
                </a:solidFill>
              </a:rPr>
            </a:br>
            <a:r>
              <a:rPr lang="fr-CA" sz="3200" b="1"/>
              <a:t>Parcelle zéro phosphore minéral au démarrage en culture de maïs-grain</a:t>
            </a:r>
            <a:endParaRPr lang="fr-CA" sz="3200" b="1" dirty="0"/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366B9336-9FF4-F9AF-08AD-63F87A67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0EB4E0D-D755-9420-F978-4E9640ACB165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23468" y="2487636"/>
            <a:ext cx="5195710" cy="35478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CA" sz="1800" b="1" noProof="0" dirty="0">
                <a:latin typeface="+mj-lt"/>
              </a:rPr>
              <a:t>Critères:</a:t>
            </a:r>
          </a:p>
          <a:p>
            <a:r>
              <a:rPr lang="fr-CA" sz="1800" b="1" noProof="0" dirty="0">
                <a:latin typeface="+mj-lt"/>
              </a:rPr>
              <a:t>La parcelle doit mesurer un minimum de 0,</a:t>
            </a:r>
            <a:r>
              <a:rPr lang="fr-CA" sz="1800" b="1" dirty="0">
                <a:latin typeface="+mj-lt"/>
              </a:rPr>
              <a:t>5 ha</a:t>
            </a:r>
            <a:endParaRPr lang="fr-CA" sz="1800" b="1" noProof="0" dirty="0">
              <a:latin typeface="+mj-lt"/>
            </a:endParaRPr>
          </a:p>
          <a:p>
            <a:r>
              <a:rPr lang="fr-CA" sz="1800" b="1" dirty="0">
                <a:latin typeface="+mj-lt"/>
              </a:rPr>
              <a:t>Utiliser des engrais minéraux phosphatés depuis au moins 2 ans dans le démarreur.</a:t>
            </a:r>
          </a:p>
          <a:p>
            <a:r>
              <a:rPr lang="fr-CA" sz="1800" b="1" dirty="0">
                <a:latin typeface="+mj-lt"/>
              </a:rPr>
              <a:t>Avoir un accompagnement agronomique (PAEF et suivi du rendement)</a:t>
            </a:r>
          </a:p>
          <a:p>
            <a:pPr marL="0" indent="0">
              <a:buNone/>
            </a:pPr>
            <a:r>
              <a:rPr lang="fr-CA" sz="1800" dirty="0"/>
              <a:t>Producteur - compensation pour la perte potentielle de rendement : </a:t>
            </a:r>
            <a:r>
              <a:rPr lang="fr-CA" sz="1800" b="1" dirty="0"/>
              <a:t>350$ pour 0,5 ha ou 700$ pour </a:t>
            </a:r>
            <a:r>
              <a:rPr lang="fr-CA" sz="1800" b="1" dirty="0">
                <a:latin typeface="Aptos Narrow" panose="020B0004020202020204" pitchFamily="34" charset="0"/>
              </a:rPr>
              <a:t>&gt;1</a:t>
            </a:r>
            <a:r>
              <a:rPr lang="fr-CA" sz="1800" b="1" dirty="0"/>
              <a:t> ha</a:t>
            </a:r>
          </a:p>
          <a:p>
            <a:pPr marL="0" indent="0">
              <a:buNone/>
            </a:pPr>
            <a:r>
              <a:rPr lang="fr-CA" sz="1800" dirty="0"/>
              <a:t>Agronome - paiement des honoraires agronomique (accompagnement du producteur et le suivi des rendements): </a:t>
            </a:r>
            <a:r>
              <a:rPr lang="fr-CA" sz="1800" b="1" dirty="0"/>
              <a:t>maximum de 850 $+ frais de transport</a:t>
            </a:r>
            <a:endParaRPr lang="fr-CA" sz="1800" b="1" dirty="0">
              <a:latin typeface="+mj-lt"/>
            </a:endParaRPr>
          </a:p>
          <a:p>
            <a:endParaRPr lang="fr-CA" sz="1800" b="1" dirty="0">
              <a:latin typeface="+mj-lt"/>
            </a:endParaRPr>
          </a:p>
          <a:p>
            <a:pPr marL="0" indent="0">
              <a:buNone/>
            </a:pPr>
            <a:endParaRPr lang="fr-CA" sz="1800" b="1" dirty="0">
              <a:latin typeface="+mj-lt"/>
            </a:endParaRPr>
          </a:p>
          <a:p>
            <a:pPr marL="0" indent="0">
              <a:buNone/>
            </a:pPr>
            <a:endParaRPr lang="fr-CA" sz="1800" b="1" dirty="0">
              <a:latin typeface="+mj-lt"/>
            </a:endParaRPr>
          </a:p>
          <a:p>
            <a:pPr marL="0" indent="0" fontAlgn="base">
              <a:buNone/>
            </a:pPr>
            <a:endParaRPr lang="fr-CA" sz="2400" b="0" i="0" u="none" strike="noStrike" noProof="0" dirty="0">
              <a:effectLst/>
              <a:latin typeface="+mj-lt"/>
            </a:endParaRPr>
          </a:p>
        </p:txBody>
      </p:sp>
      <p:sp>
        <p:nvSpPr>
          <p:cNvPr id="5" name="Espace réservé du numéro de diapositive 4" hidden="1">
            <a:extLst>
              <a:ext uri="{FF2B5EF4-FFF2-40B4-BE49-F238E27FC236}">
                <a16:creationId xmlns:a16="http://schemas.microsoft.com/office/drawing/2014/main" id="{62FD3D82-A367-E5D0-EC05-794BCF4C6E01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8610600" y="85063"/>
            <a:ext cx="2743200" cy="29069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87D7D5CB-014F-F346-B3AD-E2E830EAA302}" type="slidenum">
              <a:rPr lang="fr-CA" noProof="0" smtClean="0"/>
              <a:pPr>
                <a:spcAft>
                  <a:spcPts val="600"/>
                </a:spcAft>
              </a:pPr>
              <a:t>3</a:t>
            </a:fld>
            <a:endParaRPr lang="fr-CA" noProof="0" dirty="0"/>
          </a:p>
        </p:txBody>
      </p:sp>
      <p:pic>
        <p:nvPicPr>
          <p:cNvPr id="3" name="Image 2" descr="Farm field at harvest time">
            <a:extLst>
              <a:ext uri="{FF2B5EF4-FFF2-40B4-BE49-F238E27FC236}">
                <a16:creationId xmlns:a16="http://schemas.microsoft.com/office/drawing/2014/main" id="{7AF70C95-9FDC-ECED-9540-EC42A955B21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rcRect l="20382" r="2038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2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A71C8-27C7-35FF-8480-BF069B2FC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51E5FEB-C8CA-DEFF-16B8-FEF0CFBA5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8AB560B-C269-5610-3547-DBA942D00E8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8297" y="795060"/>
            <a:ext cx="5126052" cy="1481328"/>
          </a:xfrm>
        </p:spPr>
        <p:txBody>
          <a:bodyPr anchor="b">
            <a:noAutofit/>
          </a:bodyPr>
          <a:lstStyle/>
          <a:p>
            <a:r>
              <a:rPr lang="fr-CA" sz="3200" b="1" dirty="0">
                <a:solidFill>
                  <a:schemeClr val="accent2"/>
                </a:solidFill>
              </a:rPr>
              <a:t>MESURE 2</a:t>
            </a:r>
            <a:br>
              <a:rPr lang="fr-CA" sz="3200" b="1" dirty="0">
                <a:solidFill>
                  <a:schemeClr val="accent2"/>
                </a:solidFill>
              </a:rPr>
            </a:br>
            <a:r>
              <a:rPr lang="fr-CA" sz="3200" b="1" dirty="0"/>
              <a:t>Implantation d’une culture de couverture 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9CA983DC-9C5C-2FB7-111E-1B3E8AF22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94B64F8-41EA-99A8-0439-03CE6D766182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23468" y="2487636"/>
            <a:ext cx="5195710" cy="35478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CA" sz="1800" b="1" noProof="0" dirty="0">
                <a:latin typeface="+mj-lt"/>
              </a:rPr>
              <a:t>Critères:</a:t>
            </a:r>
          </a:p>
          <a:p>
            <a:r>
              <a:rPr lang="fr-CA" sz="1800" b="1" noProof="0" dirty="0">
                <a:latin typeface="+mj-lt"/>
              </a:rPr>
              <a:t>La culture ensemencée doit être </a:t>
            </a:r>
            <a:r>
              <a:rPr lang="fr-CA" sz="1800" b="1" noProof="0" dirty="0" err="1">
                <a:latin typeface="+mj-lt"/>
              </a:rPr>
              <a:t>différen</a:t>
            </a:r>
            <a:r>
              <a:rPr lang="fr-CA" sz="1800" b="1" dirty="0">
                <a:latin typeface="+mj-lt"/>
              </a:rPr>
              <a:t>te de la culture principale de l’année précédente et future</a:t>
            </a:r>
            <a:endParaRPr lang="fr-CA" sz="1800" b="1" noProof="0" dirty="0">
              <a:latin typeface="+mj-lt"/>
            </a:endParaRPr>
          </a:p>
          <a:p>
            <a:r>
              <a:rPr lang="fr-CA" sz="1800" b="1" dirty="0">
                <a:latin typeface="+mj-lt"/>
              </a:rPr>
              <a:t>La culture doit couvrir le sol durant l’hiver</a:t>
            </a:r>
          </a:p>
          <a:p>
            <a:r>
              <a:rPr lang="fr-CA" sz="1800" b="1" dirty="0">
                <a:latin typeface="+mj-lt"/>
              </a:rPr>
              <a:t>La culture peut être fauchée à l’automne en laissant une hauteur  minimale de 15 cm</a:t>
            </a:r>
          </a:p>
          <a:p>
            <a:pPr marL="0" indent="0">
              <a:buNone/>
            </a:pPr>
            <a:r>
              <a:rPr lang="fr-CA" sz="1800" dirty="0">
                <a:latin typeface="+mj-lt"/>
              </a:rPr>
              <a:t>Un maximum de </a:t>
            </a:r>
            <a:r>
              <a:rPr lang="fr-CA" sz="1800" b="1" dirty="0">
                <a:latin typeface="+mj-lt"/>
              </a:rPr>
              <a:t>50$/ha </a:t>
            </a:r>
            <a:r>
              <a:rPr lang="fr-CA" sz="1800" dirty="0">
                <a:latin typeface="+mj-lt"/>
              </a:rPr>
              <a:t>sans acquisition de semences et de </a:t>
            </a:r>
            <a:r>
              <a:rPr lang="fr-CA" sz="1800" b="1" dirty="0">
                <a:latin typeface="+mj-lt"/>
              </a:rPr>
              <a:t>100$/ha </a:t>
            </a:r>
            <a:r>
              <a:rPr lang="fr-CA" sz="1800" dirty="0">
                <a:latin typeface="+mj-lt"/>
              </a:rPr>
              <a:t>avec achat de semences.</a:t>
            </a:r>
          </a:p>
          <a:p>
            <a:pPr marL="0" indent="0">
              <a:buNone/>
            </a:pPr>
            <a:r>
              <a:rPr lang="fr-CA" sz="1800" dirty="0">
                <a:latin typeface="+mj-lt"/>
              </a:rPr>
              <a:t>Aide financière maximale de </a:t>
            </a:r>
            <a:r>
              <a:rPr lang="fr-CA" sz="1800" b="1" dirty="0">
                <a:latin typeface="+mj-lt"/>
              </a:rPr>
              <a:t>3000$/an/entreprise</a:t>
            </a:r>
          </a:p>
          <a:p>
            <a:pPr marL="0" indent="0">
              <a:buNone/>
            </a:pPr>
            <a:endParaRPr lang="fr-CA" sz="1800" b="1" dirty="0">
              <a:latin typeface="+mj-lt"/>
            </a:endParaRPr>
          </a:p>
          <a:p>
            <a:pPr marL="0" indent="0">
              <a:buNone/>
            </a:pPr>
            <a:endParaRPr lang="fr-CA" sz="1800" b="1" dirty="0">
              <a:latin typeface="+mj-lt"/>
            </a:endParaRPr>
          </a:p>
          <a:p>
            <a:pPr marL="0" indent="0">
              <a:buNone/>
            </a:pPr>
            <a:endParaRPr lang="fr-CA" sz="1800" b="1" dirty="0">
              <a:latin typeface="+mj-lt"/>
            </a:endParaRPr>
          </a:p>
          <a:p>
            <a:pPr marL="0" indent="0" fontAlgn="base">
              <a:buNone/>
            </a:pPr>
            <a:endParaRPr lang="fr-CA" sz="2400" b="0" i="0" u="none" strike="noStrike" noProof="0" dirty="0">
              <a:effectLst/>
              <a:latin typeface="+mj-lt"/>
            </a:endParaRPr>
          </a:p>
        </p:txBody>
      </p:sp>
      <p:sp>
        <p:nvSpPr>
          <p:cNvPr id="5" name="Espace réservé du numéro de diapositive 4" hidden="1">
            <a:extLst>
              <a:ext uri="{FF2B5EF4-FFF2-40B4-BE49-F238E27FC236}">
                <a16:creationId xmlns:a16="http://schemas.microsoft.com/office/drawing/2014/main" id="{A68E7086-6A10-899A-AC61-D0AE3A3EC9FE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8610600" y="85063"/>
            <a:ext cx="2743200" cy="29069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87D7D5CB-014F-F346-B3AD-E2E830EAA302}" type="slidenum">
              <a:rPr lang="fr-CA" noProof="0" smtClean="0"/>
              <a:pPr>
                <a:spcAft>
                  <a:spcPts val="600"/>
                </a:spcAft>
              </a:pPr>
              <a:t>4</a:t>
            </a:fld>
            <a:endParaRPr lang="fr-CA" noProof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D37A591-8427-35B5-A068-63A161A8FDE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3333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1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E788BC-453C-81F9-DD10-4A4EE33EB62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fr-CA" b="1" dirty="0">
                <a:latin typeface="+mj-lt"/>
              </a:rPr>
              <a:t>Informations complémentaires</a:t>
            </a:r>
          </a:p>
        </p:txBody>
      </p:sp>
      <p:graphicFrame>
        <p:nvGraphicFramePr>
          <p:cNvPr id="15" name="Espace réservé du contenu 2">
            <a:extLst>
              <a:ext uri="{FF2B5EF4-FFF2-40B4-BE49-F238E27FC236}">
                <a16:creationId xmlns:a16="http://schemas.microsoft.com/office/drawing/2014/main" id="{0DAA611C-2173-C4D2-EB1B-7698E96963B9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06537107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5729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EF4949E-AC54-7610-5431-2AE0C95952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11"/>
          <a:srcRect l="672" t="13161" r="672" b="35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4C611A17-A265-A67E-0DF4-DD2072C952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19996" y="2557111"/>
            <a:ext cx="7772400" cy="3710552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13A1387-B96B-B45A-E9B0-5F8AC79AE4EC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793160" y="4056791"/>
            <a:ext cx="4381233" cy="1899378"/>
          </a:xfrm>
        </p:spPr>
        <p:txBody>
          <a:bodyPr>
            <a:normAutofit/>
          </a:bodyPr>
          <a:lstStyle/>
          <a:p>
            <a:pPr algn="r"/>
            <a:r>
              <a:rPr lang="fr-CA" sz="2000" noProof="0" dirty="0">
                <a:solidFill>
                  <a:schemeClr val="bg1"/>
                </a:solidFill>
              </a:rPr>
              <a:t>Haute-Yamaska.ca</a:t>
            </a:r>
          </a:p>
          <a:p>
            <a:pPr algn="r"/>
            <a:r>
              <a:rPr lang="fr-CA" sz="2000" dirty="0">
                <a:solidFill>
                  <a:schemeClr val="bg1"/>
                </a:solidFill>
              </a:rPr>
              <a:t>egroulxtellier@haute-yamaska.ca</a:t>
            </a:r>
            <a:endParaRPr lang="fr-CA" sz="2000" noProof="0" dirty="0">
              <a:solidFill>
                <a:schemeClr val="bg1"/>
              </a:solidFill>
            </a:endParaRPr>
          </a:p>
          <a:p>
            <a:pPr algn="r"/>
            <a:endParaRPr lang="fr-CA" sz="2000" noProof="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1A60B01-0514-5D5F-0DDF-6B9079C42B5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33400" y="374650"/>
            <a:ext cx="2603500" cy="11423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03357AF-622C-0E02-F065-85523766D5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68995" y="5600575"/>
            <a:ext cx="292079" cy="2920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E1B6B2-4739-9C42-12C2-26F005D78A9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48700" y="5600573"/>
            <a:ext cx="292079" cy="2920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1308225-7C7D-0DE1-4C4E-E20A07C9B24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0992" y="5600574"/>
            <a:ext cx="292079" cy="2920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4D93405-6166-192E-6BE8-2C45582FE9C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32990" y="5600576"/>
            <a:ext cx="292079" cy="292079"/>
          </a:xfrm>
          <a:prstGeom prst="rect">
            <a:avLst/>
          </a:prstGeom>
        </p:spPr>
      </p:pic>
      <p:sp>
        <p:nvSpPr>
          <p:cNvPr id="2" name="Sous-titre 2">
            <a:extLst>
              <a:ext uri="{FF2B5EF4-FFF2-40B4-BE49-F238E27FC236}">
                <a16:creationId xmlns:a16="http://schemas.microsoft.com/office/drawing/2014/main" id="{45A292EA-7595-30FD-0132-B61EDC0B222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732574" y="4382225"/>
            <a:ext cx="4502404" cy="446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Neurial Grotesk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eurial Grotesk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eurial Grotesk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eurial Grotesk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eurial Grotesk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b="1" dirty="0">
                <a:solidFill>
                  <a:schemeClr val="bg1"/>
                </a:solidFill>
              </a:rPr>
              <a:t>QUESTIONS? MERCI</a:t>
            </a:r>
            <a:endParaRPr lang="fr-CA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38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MRC - Haute-Yamaska">
      <a:dk1>
        <a:srgbClr val="003730"/>
      </a:dk1>
      <a:lt1>
        <a:srgbClr val="D5F06C"/>
      </a:lt1>
      <a:dk2>
        <a:srgbClr val="BCD2C6"/>
      </a:dk2>
      <a:lt2>
        <a:srgbClr val="FFF0E8"/>
      </a:lt2>
      <a:accent1>
        <a:srgbClr val="747373"/>
      </a:accent1>
      <a:accent2>
        <a:srgbClr val="FF4C34"/>
      </a:accent2>
      <a:accent3>
        <a:srgbClr val="196B24"/>
      </a:accent3>
      <a:accent4>
        <a:srgbClr val="FFFFFF"/>
      </a:accent4>
      <a:accent5>
        <a:srgbClr val="BCE05F"/>
      </a:accent5>
      <a:accent6>
        <a:srgbClr val="4EA72E"/>
      </a:accent6>
      <a:hlink>
        <a:srgbClr val="00362F"/>
      </a:hlink>
      <a:folHlink>
        <a:srgbClr val="D5F06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0994e6-9664-42ac-a355-5e542a4e2ae8" xsi:nil="true"/>
    <lcf76f155ced4ddcb4097134ff3c332f xmlns="f151f2be-5114-4181-b74e-c006d82a334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B5FD7B5C682B47A7F88A1F97A619A2" ma:contentTypeVersion="13" ma:contentTypeDescription="Crée un document." ma:contentTypeScope="" ma:versionID="41223e66ab8aa4c9aa83385636d934e7">
  <xsd:schema xmlns:xsd="http://www.w3.org/2001/XMLSchema" xmlns:xs="http://www.w3.org/2001/XMLSchema" xmlns:p="http://schemas.microsoft.com/office/2006/metadata/properties" xmlns:ns2="f151f2be-5114-4181-b74e-c006d82a3343" xmlns:ns3="340994e6-9664-42ac-a355-5e542a4e2ae8" targetNamespace="http://schemas.microsoft.com/office/2006/metadata/properties" ma:root="true" ma:fieldsID="1ea7cfd61917178ceedea02c2f9af78a" ns2:_="" ns3:_="">
    <xsd:import namespace="f151f2be-5114-4181-b74e-c006d82a3343"/>
    <xsd:import namespace="340994e6-9664-42ac-a355-5e542a4e2a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1f2be-5114-4181-b74e-c006d82a3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1ccad4f8-06a1-406d-9080-c0241f6a51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994e6-9664-42ac-a355-5e542a4e2ae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6742596-acc8-4fc7-9f20-fe541df75d2a}" ma:internalName="TaxCatchAll" ma:showField="CatchAllData" ma:web="340994e6-9664-42ac-a355-5e542a4e2a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7375E-1D9D-4570-B412-427470D698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23777-0174-4A0B-82FB-462ADA3E23A6}">
  <ds:schemaRefs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40994e6-9664-42ac-a355-5e542a4e2ae8"/>
    <ds:schemaRef ds:uri="f151f2be-5114-4181-b74e-c006d82a334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7F8AFE-F3D7-4281-BD22-B1F4E4ECACC5}">
  <ds:schemaRefs>
    <ds:schemaRef ds:uri="340994e6-9664-42ac-a355-5e542a4e2ae8"/>
    <ds:schemaRef ds:uri="f151f2be-5114-4181-b74e-c006d82a33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be2063d-b691-4572-be7e-cd8d01a5818e}" enabled="0" method="" siteId="{3be2063d-b691-4572-be7e-cd8d01a5818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331</Words>
  <Application>Microsoft Office PowerPoint</Application>
  <PresentationFormat>Grand écran</PresentationFormat>
  <Paragraphs>35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Aptos</vt:lpstr>
      <vt:lpstr>Aptos Narrow</vt:lpstr>
      <vt:lpstr>Arial</vt:lpstr>
      <vt:lpstr>Neurial Grotesk</vt:lpstr>
      <vt:lpstr>Neurial Grotesk Medium</vt:lpstr>
      <vt:lpstr>Thème Office</vt:lpstr>
      <vt:lpstr>Programme d’aide financière pour une agriculture engagée dans la réduction du phosphore</vt:lpstr>
      <vt:lpstr>Le nouveau programme en BREF!</vt:lpstr>
      <vt:lpstr>MESURE 1 Parcelle zéro phosphore minéral au démarrage en culture de maïs-grain</vt:lpstr>
      <vt:lpstr>MESURE 2 Implantation d’une culture de couverture </vt:lpstr>
      <vt:lpstr>Informations complémentaires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Fauvel</dc:creator>
  <cp:lastModifiedBy>Elisabeth Groulx-Tellier</cp:lastModifiedBy>
  <cp:revision>207</cp:revision>
  <cp:lastPrinted>2025-08-25T20:22:20Z</cp:lastPrinted>
  <dcterms:created xsi:type="dcterms:W3CDTF">2024-10-18T16:04:41Z</dcterms:created>
  <dcterms:modified xsi:type="dcterms:W3CDTF">2025-08-28T21:03:53Z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0x0101002CB5FD7B5C682B47A7F88A1F97A619A2</vt:lpwstr>
  </property>
  <property fmtid="{D5CDD505-2E9C-101B-9397-08002B2CF9AE}" pid="3" name="MediaServiceImageTags">
    <vt:lpwstr/>
  </property>
</Properties>
</file>